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263" r:id="rId3"/>
    <p:sldId id="280" r:id="rId4"/>
    <p:sldId id="265" r:id="rId5"/>
    <p:sldId id="281" r:id="rId6"/>
    <p:sldId id="26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71993" autoAdjust="0"/>
  </p:normalViewPr>
  <p:slideViewPr>
    <p:cSldViewPr>
      <p:cViewPr varScale="1">
        <p:scale>
          <a:sx n="79" d="100"/>
          <a:sy n="79" d="100"/>
        </p:scale>
        <p:origin x="25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D649C-54B8-4D63-ABDE-BC413F21E5E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42D3-46A2-48D5-BB93-AE7A4EC6B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597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45A6B-A38E-4CB1-998D-DA5DC5731FE7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8C4A1-A7A7-46D8-BE95-8CDC2CA64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6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ABD4-BFDC-4C0B-9180-6C904FA01A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82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ABD4-BFDC-4C0B-9180-6C904FA01A3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20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Surveys were in January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ABD4-BFDC-4C0B-9180-6C904FA01A32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09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ABD4-BFDC-4C0B-9180-6C904FA01A32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98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17c84ab83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g117c84ab83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C4A1-A7A7-46D8-BE95-8CDC2CA6477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253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8C4A1-A7A7-46D8-BE95-8CDC2CA6477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38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013176"/>
            <a:ext cx="6946031" cy="755799"/>
          </a:xfrm>
        </p:spPr>
        <p:txBody>
          <a:bodyPr anchor="t">
            <a:normAutofit/>
          </a:bodyPr>
          <a:lstStyle>
            <a:lvl1pPr algn="l">
              <a:defRPr sz="25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4464496" cy="1500187"/>
          </a:xfrm>
        </p:spPr>
        <p:txBody>
          <a:bodyPr anchor="b">
            <a:normAutofit/>
          </a:bodyPr>
          <a:lstStyle>
            <a:lvl1pPr marL="0" indent="0">
              <a:buNone/>
              <a:defRPr sz="35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1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N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5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090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9"/>
            <a:ext cx="5111750" cy="42484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5"/>
            <a:ext cx="3008313" cy="3096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627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N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3008313" cy="10900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27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22108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0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486916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N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5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500" b="1"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776864" cy="1752600"/>
          </a:xfrm>
        </p:spPr>
        <p:txBody>
          <a:bodyPr/>
          <a:lstStyle>
            <a:lvl1pPr marL="0" indent="0" algn="l">
              <a:buNone/>
              <a:defRPr sz="2500">
                <a:solidFill>
                  <a:srgbClr val="800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66D0-BCB0-475D-A12E-3082E624A064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E950-C8A9-47F1-8DA5-B7262B1B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1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N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-738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5" y="2129687"/>
            <a:ext cx="7772400" cy="1470025"/>
          </a:xfrm>
        </p:spPr>
        <p:txBody>
          <a:bodyPr/>
          <a:lstStyle>
            <a:lvl1pPr algn="l">
              <a:defRPr sz="3500" b="1"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76864" cy="1752600"/>
          </a:xfrm>
        </p:spPr>
        <p:txBody>
          <a:bodyPr>
            <a:normAutofit/>
          </a:bodyPr>
          <a:lstStyle>
            <a:lvl1pPr marL="0" indent="0" algn="l">
              <a:buNone/>
              <a:defRPr sz="2500" b="0">
                <a:solidFill>
                  <a:srgbClr val="800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6485" y="6355612"/>
            <a:ext cx="2133600" cy="365125"/>
          </a:xfrm>
        </p:spPr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3485" y="6355612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485" y="6355612"/>
            <a:ext cx="2133600" cy="365125"/>
          </a:xfrm>
        </p:spPr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2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66D0-BCB0-475D-A12E-3082E624A064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E950-C8A9-47F1-8DA5-B7262B1B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26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74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450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450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4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N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69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423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423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DD0A-86A4-47D2-B8EA-C0643EBB424A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B889-0AC5-4EB3-A89F-7214C348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17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50966D0-BCB0-475D-A12E-3082E624A064}" type="datetimeFigureOut">
              <a:rPr lang="en-GB" smtClean="0"/>
              <a:pPr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6E950-C8A9-47F1-8DA5-B7262B1B9A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7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2" r:id="rId3"/>
    <p:sldLayoutId id="214748365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00080"/>
                </a:solidFill>
              </a:defRPr>
            </a:lvl1pPr>
          </a:lstStyle>
          <a:p>
            <a:fld id="{2963DD0A-86A4-47D2-B8EA-C0643EBB424A}" type="datetimeFigureOut">
              <a:rPr lang="en-GB" smtClean="0"/>
              <a:pPr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0008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00080"/>
                </a:solidFill>
              </a:defRPr>
            </a:lvl1pPr>
          </a:lstStyle>
          <a:p>
            <a:fld id="{112AB889-0AC5-4EB3-A89F-7214C3482B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8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55" r:id="rId3"/>
    <p:sldLayoutId id="2147483664" r:id="rId4"/>
    <p:sldLayoutId id="2147483656" r:id="rId5"/>
    <p:sldLayoutId id="2147483665" r:id="rId6"/>
    <p:sldLayoutId id="2147483659" r:id="rId7"/>
    <p:sldLayoutId id="2147483666" r:id="rId8"/>
    <p:sldLayoutId id="2147483660" r:id="rId9"/>
    <p:sldLayoutId id="2147483667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rgbClr val="80008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80008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80008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80008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80008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800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221088"/>
            <a:ext cx="6336704" cy="1470025"/>
          </a:xfrm>
        </p:spPr>
        <p:txBody>
          <a:bodyPr>
            <a:noAutofit/>
          </a:bodyPr>
          <a:lstStyle/>
          <a:p>
            <a:r>
              <a:rPr lang="en-GB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Evaluating a behavioural science approach to increasing the take up of advice services offered to residents in economic hardship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949280"/>
            <a:ext cx="3744416" cy="744488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Vicky Powers</a:t>
            </a:r>
          </a:p>
          <a:p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Derbyshire County Council</a:t>
            </a:r>
          </a:p>
        </p:txBody>
      </p:sp>
    </p:spTree>
    <p:extLst>
      <p:ext uri="{BB962C8B-B14F-4D97-AF65-F5344CB8AC3E}">
        <p14:creationId xmlns:p14="http://schemas.microsoft.com/office/powerpoint/2010/main" val="2615898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74BDDC-B053-4510-BAF4-FCBE2799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Welfare Rights trial results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056F68-CD26-45F8-A84C-1211C6709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rmAutofit fontScale="25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6400" b="0" i="0" u="none" strike="noStrike" cap="none" dirty="0">
                <a:ea typeface="Helvetica Neue Light"/>
                <a:cs typeface="Helvetica Neue Light"/>
                <a:sym typeface="Helvetica Neue Light"/>
              </a:rPr>
              <a:t>The WR trial was run from the 22nd April 2021 to the 22nd Feb 2022.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6400" b="0" i="0" u="none" strike="noStrike" cap="none" dirty="0">
                <a:ea typeface="Helvetica Neue Light"/>
                <a:cs typeface="Helvetica Neue Light"/>
                <a:sym typeface="Helvetica Neue Light"/>
              </a:rPr>
              <a:t>The trial was stopped early again because of the negative impact of the SMS on referral take up.</a:t>
            </a:r>
            <a:endParaRPr lang="en-GB" sz="6400" b="0" i="0" u="none" strike="noStrike" cap="none" dirty="0">
              <a:ea typeface="Arial"/>
              <a:cs typeface="Arial"/>
              <a:sym typeface="Arial"/>
            </a:endParaRPr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E7F8A41-D832-4DD7-9AE0-E3822508D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36096" y="2174875"/>
            <a:ext cx="3250704" cy="3951288"/>
          </a:xfrm>
        </p:spPr>
        <p:txBody>
          <a:bodyPr>
            <a:normAutofit fontScale="925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The SMS intervention reduces the likelihood of callers making contact with WR at a 95% confidence level.</a:t>
            </a:r>
            <a:r>
              <a:rPr lang="en-GB" sz="16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lang="en-GB" sz="1600" b="1" i="0" u="none" strike="sngStrike" cap="none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600" b="0" i="0" u="none" strike="noStrike" cap="none" dirty="0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The value of z is -2.223. The value of p is .02642. The result is significant at p &lt; .05.</a:t>
            </a:r>
            <a:endParaRPr lang="en-GB" sz="1200" b="0" i="0" u="none" strike="noStrike" cap="none" dirty="0">
              <a:solidFill>
                <a:srgbClr val="0000FF"/>
              </a:solidFill>
              <a:highlight>
                <a:srgbClr val="D9D9D9"/>
              </a:highlight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600" b="0" i="0" u="none" strike="noStrike" cap="none" dirty="0">
              <a:solidFill>
                <a:schemeClr val="dk1"/>
              </a:solidFill>
              <a:highlight>
                <a:srgbClr val="FFD966"/>
              </a:highlight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highlight>
                  <a:srgbClr val="FFD966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Responding positively to the SMS text increases the likelihood of callers taking up the referral. This was marginally significant with 90% confidence.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600" b="0" i="0" u="none" strike="sngStrike" cap="none" dirty="0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The value of z is 1.6341. The value of p is .05155. The result is significant at p &lt; .10. One tailed z-test.</a:t>
            </a:r>
            <a:endParaRPr lang="en-GB" sz="1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91BA4FB-6C5B-42BF-A058-F120BA7EF8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" y="2564904"/>
            <a:ext cx="4982532" cy="2666850"/>
          </a:xfrm>
        </p:spPr>
      </p:pic>
    </p:spTree>
    <p:extLst>
      <p:ext uri="{BB962C8B-B14F-4D97-AF65-F5344CB8AC3E}">
        <p14:creationId xmlns:p14="http://schemas.microsoft.com/office/powerpoint/2010/main" val="334091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524F59-F195-4F28-9183-CCA9123A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SMS trial conclusions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A3F3CF-3BB6-475E-873E-0785819A2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99595"/>
          </a:xfrm>
        </p:spPr>
        <p:txBody>
          <a:bodyPr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The SMS acts as a barrier to the take up of the referrals.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dirty="0">
                <a:ea typeface="Helvetica Neue Light"/>
                <a:cs typeface="Helvetica Neue Light"/>
                <a:sym typeface="Helvetica Neue Light"/>
              </a:rPr>
              <a:t>Correct</a:t>
            </a: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 to stop the trials - Given </a:t>
            </a:r>
            <a:r>
              <a:rPr lang="en-GB" sz="1600" dirty="0">
                <a:ea typeface="Helvetica Neue Light"/>
                <a:cs typeface="Helvetica Neue Light"/>
                <a:sym typeface="Helvetica Neue Light"/>
              </a:rPr>
              <a:t>DDF goals and the goals of the project</a:t>
            </a: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 -  increasing support </a:t>
            </a:r>
            <a:r>
              <a:rPr lang="en-GB" sz="1600" dirty="0">
                <a:ea typeface="Helvetica Neue Light"/>
                <a:cs typeface="Helvetica Neue Light"/>
                <a:sym typeface="Helvetica Neue Light"/>
              </a:rPr>
              <a:t>to</a:t>
            </a: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 vulnerable residents.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GB" sz="1600" b="0" i="0" u="none" strike="noStrike" cap="none" dirty="0"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We believe the reasons for these results could include:</a:t>
            </a:r>
          </a:p>
          <a:p>
            <a:pPr marL="4699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Any extra step requiring effort results in drop-out. Complexity adds confusion.</a:t>
            </a:r>
          </a:p>
          <a:p>
            <a:pPr marL="4699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Increase in SMS fraud during the period of the trial - reduces trust</a:t>
            </a:r>
            <a:r>
              <a:rPr lang="en-GB" sz="1600" dirty="0">
                <a:ea typeface="Helvetica Neue Light"/>
                <a:cs typeface="Helvetica Neue Light"/>
                <a:sym typeface="Helvetica Neue Light"/>
              </a:rPr>
              <a:t> (increase 700%)</a:t>
            </a:r>
            <a:endParaRPr lang="en-GB" sz="1600" b="0" i="0" u="none" strike="noStrike" cap="none" dirty="0">
              <a:ea typeface="Helvetica Neue Light"/>
              <a:cs typeface="Helvetica Neue Light"/>
              <a:sym typeface="Helvetica Neue Light"/>
            </a:endParaRPr>
          </a:p>
          <a:p>
            <a:pPr marL="4699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We changed the screening process / DM </a:t>
            </a:r>
            <a:r>
              <a:rPr lang="en-GB" sz="1600" dirty="0">
                <a:ea typeface="Helvetica Neue Light"/>
                <a:cs typeface="Helvetica Neue Light"/>
                <a:sym typeface="Helvetica Neue Light"/>
              </a:rPr>
              <a:t>- C</a:t>
            </a: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allers are only being referred when engaged. The need for a commitment device has been reduced.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GB" sz="1600" b="0" i="0" u="none" strike="noStrike" cap="none" dirty="0"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SMS has proved challenging for DCC in other contexts, for school </a:t>
            </a:r>
            <a:r>
              <a:rPr lang="en-GB" sz="1600" dirty="0">
                <a:ea typeface="Helvetica Neue Light"/>
                <a:cs typeface="Helvetica Neue Light"/>
                <a:sym typeface="Helvetica Neue Light"/>
              </a:rPr>
              <a:t>h</a:t>
            </a: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oliday food vouchers, 15% of payments made by SMS were initially unclaimed, despite this being a direct payment to recipients.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lang="en-GB" sz="1600" b="0" i="0" u="none" strike="noStrike" cap="none" dirty="0"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 dirty="0">
                <a:ea typeface="Helvetica Neue Light"/>
                <a:cs typeface="Helvetica Neue Light"/>
                <a:sym typeface="Helvetica Neue Light"/>
              </a:rPr>
              <a:t>BUT for those who did respond to the CAB SMS it did act as a commitment device - increasing referral take up. Marginally significant, if the trial had gone on probably a significant finding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652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524F59-F195-4F28-9183-CCA9123A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A3F3CF-3BB6-475E-873E-0785819A2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52" y="1417638"/>
            <a:ext cx="8229600" cy="40995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600"/>
            </a:pPr>
            <a:r>
              <a:rPr lang="en-GB" sz="2800" dirty="0"/>
              <a:t>Challenges: </a:t>
            </a:r>
          </a:p>
          <a:p>
            <a:pPr lvl="1">
              <a:spcBef>
                <a:spcPts val="600"/>
              </a:spcBef>
              <a:buClr>
                <a:srgbClr val="000000"/>
              </a:buClr>
              <a:buSzPts val="1600"/>
            </a:pPr>
            <a:r>
              <a:rPr lang="en-GB" sz="2000" dirty="0"/>
              <a:t>Covid impact on services resulted in a longer set up time</a:t>
            </a:r>
          </a:p>
          <a:p>
            <a:pPr lvl="1">
              <a:spcBef>
                <a:spcPts val="600"/>
              </a:spcBef>
              <a:buClr>
                <a:srgbClr val="000000"/>
              </a:buClr>
              <a:buSzPts val="1600"/>
            </a:pPr>
            <a:r>
              <a:rPr lang="en-GB" sz="2000" dirty="0"/>
              <a:t>RCT challenging to put something in place that was practical – couldn’t focus on screening process </a:t>
            </a:r>
          </a:p>
          <a:p>
            <a:pPr lvl="1">
              <a:spcBef>
                <a:spcPts val="600"/>
              </a:spcBef>
              <a:buClr>
                <a:srgbClr val="000000"/>
              </a:buClr>
              <a:buSzPts val="1600"/>
            </a:pPr>
            <a:r>
              <a:rPr lang="en-GB" sz="2000" dirty="0"/>
              <a:t>Hard to identify and measure outcomes for a control group</a:t>
            </a:r>
          </a:p>
          <a:p>
            <a:pPr lvl="1">
              <a:spcBef>
                <a:spcPts val="600"/>
              </a:spcBef>
              <a:buClr>
                <a:srgbClr val="000000"/>
              </a:buClr>
              <a:buSzPts val="1600"/>
            </a:pPr>
            <a:r>
              <a:rPr lang="en-GB" sz="2000" dirty="0"/>
              <a:t>Ethics and informed consent difficult with a cohort at the point of financial crisis</a:t>
            </a:r>
          </a:p>
          <a:p>
            <a:pPr lvl="1">
              <a:spcBef>
                <a:spcPts val="600"/>
              </a:spcBef>
              <a:buClr>
                <a:srgbClr val="000000"/>
              </a:buClr>
              <a:buSzPts val="1600"/>
            </a:pPr>
            <a:r>
              <a:rPr lang="en-GB" sz="2000" dirty="0"/>
              <a:t>Adherence to process by case assessors was an issue – lower than expected sample size</a:t>
            </a:r>
          </a:p>
          <a:p>
            <a:pPr lvl="1">
              <a:spcBef>
                <a:spcPts val="600"/>
              </a:spcBef>
              <a:buClr>
                <a:srgbClr val="000000"/>
              </a:buClr>
              <a:buSzPts val="1600"/>
            </a:pPr>
            <a:r>
              <a:rPr lang="en-GB" sz="2000" dirty="0"/>
              <a:t>Long term outcomes difficult to capture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SzPts val="1600"/>
            </a:pPr>
            <a:endParaRPr lang="en-GB" sz="1400" dirty="0"/>
          </a:p>
          <a:p>
            <a:pPr lvl="1">
              <a:spcBef>
                <a:spcPts val="0"/>
              </a:spcBef>
              <a:buClr>
                <a:srgbClr val="000000"/>
              </a:buClr>
              <a:buSzPts val="1600"/>
            </a:pPr>
            <a:endParaRPr lang="en-GB" sz="1400" dirty="0"/>
          </a:p>
          <a:p>
            <a:pPr>
              <a:spcBef>
                <a:spcPts val="0"/>
              </a:spcBef>
              <a:buClr>
                <a:srgbClr val="000000"/>
              </a:buClr>
              <a:buSzPts val="1600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8975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524F59-F195-4F28-9183-CCA9123A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A3F3CF-3BB6-475E-873E-0785819A2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995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1600"/>
            </a:pPr>
            <a:r>
              <a:rPr lang="en-GB" sz="2800" dirty="0"/>
              <a:t>Benefits:</a:t>
            </a:r>
          </a:p>
          <a:p>
            <a:pPr lvl="1">
              <a:spcBef>
                <a:spcPts val="600"/>
              </a:spcBef>
              <a:buClr>
                <a:srgbClr val="000000"/>
              </a:buClr>
              <a:buSzPts val="1600"/>
            </a:pPr>
            <a:r>
              <a:rPr lang="en-GB" sz="2000" dirty="0"/>
              <a:t>RCT over pre/post as there were constant changes throughout the trial period – new staff, new funding streams, massive increase in demand</a:t>
            </a:r>
          </a:p>
          <a:p>
            <a:pPr lvl="1">
              <a:spcBef>
                <a:spcPts val="600"/>
              </a:spcBef>
              <a:buClr>
                <a:srgbClr val="000000"/>
              </a:buClr>
              <a:buSzPts val="1600"/>
            </a:pPr>
            <a:r>
              <a:rPr lang="en-GB" sz="2000" dirty="0"/>
              <a:t>Infrastructure now in place for future test and learn</a:t>
            </a:r>
          </a:p>
          <a:p>
            <a:pPr lvl="1">
              <a:spcBef>
                <a:spcPts val="600"/>
              </a:spcBef>
              <a:buClr>
                <a:srgbClr val="000000"/>
              </a:buClr>
              <a:buSzPts val="1600"/>
            </a:pPr>
            <a:r>
              <a:rPr lang="en-GB" sz="2000" dirty="0"/>
              <a:t>Learnt what didn’t work and responded in a timely fashion</a:t>
            </a:r>
          </a:p>
          <a:p>
            <a:pPr lvl="1">
              <a:spcBef>
                <a:spcPts val="0"/>
              </a:spcBef>
              <a:buClr>
                <a:srgbClr val="000000"/>
              </a:buClr>
              <a:buSzPts val="1600"/>
            </a:pPr>
            <a:endParaRPr lang="en-GB" sz="1600" dirty="0"/>
          </a:p>
          <a:p>
            <a:pPr lvl="1">
              <a:spcBef>
                <a:spcPts val="0"/>
              </a:spcBef>
              <a:buClr>
                <a:srgbClr val="000000"/>
              </a:buClr>
              <a:buSzPts val="1600"/>
            </a:pPr>
            <a:endParaRPr lang="en-GB" sz="1400" dirty="0"/>
          </a:p>
          <a:p>
            <a:pPr lvl="1">
              <a:spcBef>
                <a:spcPts val="0"/>
              </a:spcBef>
              <a:buClr>
                <a:srgbClr val="000000"/>
              </a:buClr>
              <a:buSzPts val="1600"/>
            </a:pPr>
            <a:endParaRPr lang="en-GB" sz="1400" dirty="0"/>
          </a:p>
          <a:p>
            <a:pPr>
              <a:spcBef>
                <a:spcPts val="0"/>
              </a:spcBef>
              <a:buClr>
                <a:srgbClr val="000000"/>
              </a:buClr>
              <a:buSzPts val="1600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6944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0" dirty="0">
                <a:latin typeface="Calibri" panose="020F0502020204030204" pitchFamily="34" charset="0"/>
                <a:cs typeface="Calibri" panose="020F0502020204030204" pitchFamily="34" charset="0"/>
              </a:rPr>
              <a:t>Opportunity and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rPr lang="en-GB" sz="17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Opportunity 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</a:pPr>
            <a:r>
              <a:rPr lang="en-GB" sz="1700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</a:rPr>
              <a:t>Derbyshire’s Local Welfare Assistance Fund (Derbyshire Discretionary Fund) is a k</a:t>
            </a:r>
            <a:r>
              <a:rPr lang="en-GB" sz="1700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1"/>
                  </a:ext>
                </a:extLst>
              </a:rPr>
              <a:t>ey touchpoint - speaks with Derbyshire’s most vulnerable residents, at a critical point.</a:t>
            </a:r>
          </a:p>
          <a:p>
            <a:pPr marL="457200" indent="-330200">
              <a:spcBef>
                <a:spcPts val="0"/>
              </a:spcBef>
              <a:buSzPts val="1600"/>
            </a:pPr>
            <a:r>
              <a:rPr lang="en-GB" sz="1600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27k calls, ½ callers from 20% most deprived areas, ~40% of calls could be prevented with better financial management. </a:t>
            </a:r>
            <a:endParaRPr lang="en-GB" sz="1600" dirty="0">
              <a:latin typeface="Calibri" panose="020F0502020204030204" pitchFamily="34" charset="0"/>
              <a:ea typeface="Helvetica Neue Light"/>
              <a:cs typeface="Calibri" panose="020F0502020204030204" pitchFamily="34" charset="0"/>
              <a:sym typeface="Helvetica Neue Light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</a:pPr>
            <a:r>
              <a:rPr lang="en-GB" sz="1700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</a:rPr>
              <a:t>Improve signposting and referrals to support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</a:pPr>
            <a:r>
              <a:rPr lang="en-GB" sz="1700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</a:rPr>
              <a:t>Preventative opportunity - shift from ‘head in the sand’ to ‘engagement’ 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</a:pPr>
            <a:r>
              <a:rPr lang="en-GB" sz="1700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</a:rPr>
              <a:t>Build relationships with partners (big picture) - joined up approach between agencies.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GB" sz="17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Challenge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</a:pPr>
            <a:r>
              <a:rPr lang="en-GB" sz="1700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</a:rPr>
              <a:t>DDF was signposting to Citizens Advice / other agencies - but not tracking data or outcomes </a:t>
            </a:r>
            <a:r>
              <a:rPr lang="en-GB" sz="1700" i="1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</a:rPr>
              <a:t>‘off into the ether’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</a:pPr>
            <a:r>
              <a:rPr lang="en-GB" sz="1700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</a:rPr>
              <a:t>Time pressured call, the callers were focused on the immediate decision (present biased), information wasn’t landing (cognitive load, linked with debt).</a:t>
            </a:r>
            <a:endParaRPr lang="en-GB" sz="1700" i="1" dirty="0">
              <a:latin typeface="Calibri" panose="020F0502020204030204" pitchFamily="34" charset="0"/>
              <a:ea typeface="Helvetica Neue Light"/>
              <a:cs typeface="Calibri" panose="020F0502020204030204" pitchFamily="34" charset="0"/>
              <a:sym typeface="Helvetica Neue Light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</a:pPr>
            <a:r>
              <a:rPr lang="en-GB" sz="1700" dirty="0">
                <a:latin typeface="Calibri" panose="020F0502020204030204" pitchFamily="34" charset="0"/>
                <a:ea typeface="Helvetica Neue Light"/>
                <a:cs typeface="Calibri" panose="020F0502020204030204" pitchFamily="34" charset="0"/>
                <a:sym typeface="Helvetica Neue Light"/>
              </a:rPr>
              <a:t>Welfare Rights internal referral data showed that contact was not always made, (38% dropped), despite repeat calls.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3801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/>
              <a:t>Local Government Association (LGA) Behavioural Insights Project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94"/>
              <a:buNone/>
            </a:pP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</a:rPr>
              <a:t>A</a:t>
            </a: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4"/>
                  </a:ext>
                </a:extLst>
              </a:rPr>
              <a:t>pply behavioural insights to a range of local government challenges.</a:t>
            </a:r>
            <a:endParaRPr lang="en-GB" sz="1700" dirty="0">
              <a:ea typeface="Helvetica Neue Light"/>
              <a:cs typeface="Calibri" panose="020F0502020204030204" pitchFamily="34" charset="0"/>
              <a:sym typeface="Helvetica Neue Light"/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5"/>
                </a:ext>
              </a:extLs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94"/>
              <a:buNone/>
            </a:pP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6"/>
                  </a:ext>
                </a:extLst>
              </a:rPr>
              <a:t>&amp; </a:t>
            </a:r>
            <a:endParaRPr lang="en-GB" sz="1700" dirty="0">
              <a:ea typeface="Helvetica Neue Light"/>
              <a:cs typeface="Calibri" panose="020F0502020204030204" pitchFamily="34" charset="0"/>
              <a:sym typeface="Helvetica Neue Ligh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94"/>
              <a:buNone/>
            </a:pP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</a:rPr>
              <a:t>Introduce and embed a behavioural science approach.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94"/>
              <a:buNone/>
            </a:pP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94"/>
              <a:buFont typeface="Arial"/>
              <a:buNone/>
            </a:pP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</a:rPr>
              <a:t>DDF Project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94"/>
              <a:buFont typeface="+mj-lt"/>
              <a:buAutoNum type="arabicPeriod"/>
            </a:pP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</a:rPr>
              <a:t>To apply behavioural insights to</a:t>
            </a:r>
            <a:r>
              <a:rPr lang="en-GB" sz="1700" b="1" dirty="0">
                <a:ea typeface="Helvetica Neue"/>
                <a:cs typeface="Calibri" panose="020F0502020204030204" pitchFamily="34" charset="0"/>
                <a:sym typeface="Helvetica Neue"/>
              </a:rPr>
              <a:t> increase caller referrals to support agencies.</a:t>
            </a: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</a:rPr>
              <a:t> Increasing support accessed by vulnerable residents.</a:t>
            </a:r>
          </a:p>
          <a:p>
            <a:pPr marL="1257300">
              <a:spcBef>
                <a:spcPts val="0"/>
              </a:spcBef>
              <a:buClr>
                <a:schemeClr val="dk1"/>
              </a:buClr>
              <a:buSzPts val="1440"/>
              <a:buFont typeface="+mj-lt"/>
              <a:buAutoNum type="arabicPeriod"/>
            </a:pPr>
            <a:endParaRPr lang="en-GB" sz="1700" dirty="0">
              <a:ea typeface="Helvetica Neue Light"/>
              <a:cs typeface="Calibri" panose="020F0502020204030204" pitchFamily="34" charset="0"/>
              <a:sym typeface="Helvetica Neue Light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ts val="1694"/>
              <a:buFont typeface="+mj-lt"/>
              <a:buAutoNum type="arabicPeriod"/>
            </a:pP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</a:rPr>
              <a:t>To use an </a:t>
            </a:r>
            <a:r>
              <a:rPr lang="en-GB" sz="1700" b="1" dirty="0">
                <a:ea typeface="Helvetica Neue"/>
                <a:cs typeface="Calibri" panose="020F0502020204030204" pitchFamily="34" charset="0"/>
                <a:sym typeface="Helvetica Neue"/>
              </a:rPr>
              <a:t>evidence based approach to evaluate the impact</a:t>
            </a: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</a:rPr>
              <a:t> of any interventions -   Randomised Controlled Trials (RCT).</a:t>
            </a:r>
          </a:p>
          <a:p>
            <a:pPr marL="1257300">
              <a:spcBef>
                <a:spcPts val="0"/>
              </a:spcBef>
              <a:buClr>
                <a:schemeClr val="dk1"/>
              </a:buClr>
              <a:buSzPts val="1440"/>
              <a:buFont typeface="+mj-lt"/>
              <a:buAutoNum type="arabicPeriod"/>
            </a:pPr>
            <a:endParaRPr lang="en-GB" sz="1700" dirty="0">
              <a:ea typeface="Helvetica Neue Light"/>
              <a:cs typeface="Calibri" panose="020F0502020204030204" pitchFamily="34" charset="0"/>
              <a:sym typeface="Helvetica Neue Light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ts val="1694"/>
              <a:buFont typeface="+mj-lt"/>
              <a:buAutoNum type="arabicPeriod"/>
            </a:pPr>
            <a:r>
              <a:rPr lang="en-GB" sz="1700" dirty="0">
                <a:ea typeface="Helvetica Neue Light"/>
                <a:cs typeface="Calibri" panose="020F0502020204030204" pitchFamily="34" charset="0"/>
                <a:sym typeface="Helvetica Neue Light"/>
              </a:rPr>
              <a:t>To</a:t>
            </a:r>
            <a:r>
              <a:rPr lang="en-GB" sz="1700" b="1" dirty="0">
                <a:ea typeface="Helvetica Neue"/>
                <a:cs typeface="Calibri" panose="020F0502020204030204" pitchFamily="34" charset="0"/>
                <a:sym typeface="Helvetica Neue"/>
              </a:rPr>
              <a:t> help prove the value and effectiveness of a behavioural science approach.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94"/>
              <a:buNone/>
            </a:pPr>
            <a:endParaRPr lang="en-GB" sz="2400" dirty="0">
              <a:solidFill>
                <a:schemeClr val="dk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B0F5A5-E64C-46CF-B3AF-5768554BA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5072154"/>
            <a:ext cx="1764197" cy="10540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C7EE05-9066-4BEB-A86D-2F22A80A1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4819" y="5072154"/>
            <a:ext cx="3323446" cy="74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8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cs typeface="Calibri" panose="020F0502020204030204" pitchFamily="34" charset="0"/>
              </a:rPr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4847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900" dirty="0"/>
              <a:t>Scoping Phase - To establish feasibility and initial concepts	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900" dirty="0"/>
              <a:t>COVID-19 - Paused and reviewed feasibility			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900" dirty="0"/>
              <a:t>Delivery Phase 							</a:t>
            </a:r>
          </a:p>
          <a:p>
            <a:pPr marL="400050" lvl="1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600" dirty="0"/>
              <a:t>	Identify &amp; build partnership relationships </a:t>
            </a:r>
          </a:p>
          <a:p>
            <a:pPr marL="400050" lvl="1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600" dirty="0"/>
              <a:t>	Project Management - GDPR / Ethics sign off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900" dirty="0"/>
              <a:t>Design and launch 3 trials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900" dirty="0"/>
              <a:t>	</a:t>
            </a:r>
            <a:r>
              <a:rPr lang="en-GB" sz="2600" dirty="0"/>
              <a:t>Citizens Advice - Completed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600" dirty="0"/>
              <a:t>	Welfare Rights - Completed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600" dirty="0"/>
              <a:t>	Money Sorted - Low referral numbers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900" dirty="0"/>
              <a:t>Analysis &amp; Write up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2900" dirty="0"/>
              <a:t>Final Report - Draft 1 being reviewed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757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7c84ab831_0_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>
              <a:spcBef>
                <a:spcPts val="0"/>
              </a:spcBef>
              <a:buSzPts val="1800"/>
            </a:pPr>
            <a:r>
              <a:rPr lang="en-GB" sz="2800" dirty="0">
                <a:ea typeface="Helvetica Neue Light"/>
                <a:cs typeface="Helvetica Neue Light"/>
                <a:sym typeface="Helvetica Neue Light"/>
              </a:rPr>
              <a:t>Referral process - behaviour change </a:t>
            </a:r>
            <a:endParaRPr sz="2800" dirty="0"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A85264-2AF5-4B18-B3E3-DCA6730D8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" name="Google Shape;184;g117c84ab831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" y="2419425"/>
            <a:ext cx="8915400" cy="2578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117c84ab831_0_5" descr="A close up of a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1726" y="5460225"/>
            <a:ext cx="1159575" cy="25944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g117c84ab831_0_5"/>
          <p:cNvSpPr/>
          <p:nvPr/>
        </p:nvSpPr>
        <p:spPr>
          <a:xfrm>
            <a:off x="114300" y="4624088"/>
            <a:ext cx="1477800" cy="765450"/>
          </a:xfrm>
          <a:prstGeom prst="wedgeRectCallout">
            <a:avLst>
              <a:gd name="adj1" fmla="val -23522"/>
              <a:gd name="adj2" fmla="val -111995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GB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Mosaic System. Call </a:t>
            </a:r>
            <a:r>
              <a:rPr lang="en-GB" sz="1050" dirty="0"/>
              <a:t>management</a:t>
            </a:r>
            <a:r>
              <a:rPr lang="en-GB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dirty="0"/>
              <a:t>system</a:t>
            </a:r>
            <a:endParaRPr sz="1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en-GB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prompts  in the call process </a:t>
            </a:r>
            <a:endParaRPr sz="1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117c84ab831_0_5"/>
          <p:cNvSpPr/>
          <p:nvPr/>
        </p:nvSpPr>
        <p:spPr>
          <a:xfrm>
            <a:off x="1713881" y="5111831"/>
            <a:ext cx="1593000" cy="619200"/>
          </a:xfrm>
          <a:prstGeom prst="wedgeRectCallout">
            <a:avLst>
              <a:gd name="adj1" fmla="val -40325"/>
              <a:gd name="adj2" fmla="val -165716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GB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Screening and Decision Support Materials. Cheat sheets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117c84ab831_0_5"/>
          <p:cNvSpPr/>
          <p:nvPr/>
        </p:nvSpPr>
        <p:spPr>
          <a:xfrm>
            <a:off x="3810413" y="4874044"/>
            <a:ext cx="1593000" cy="765450"/>
          </a:xfrm>
          <a:prstGeom prst="wedgeRectCallout">
            <a:avLst>
              <a:gd name="adj1" fmla="val -63346"/>
              <a:gd name="adj2" fmla="val -19664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GB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Increasing DM agency</a:t>
            </a:r>
            <a:endParaRPr sz="1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en-GB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Only referring ‘engaged’ callers, DM judgement is important.</a:t>
            </a:r>
            <a:endParaRPr sz="1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117c84ab831_0_5"/>
          <p:cNvSpPr/>
          <p:nvPr/>
        </p:nvSpPr>
        <p:spPr>
          <a:xfrm>
            <a:off x="38025" y="1819389"/>
            <a:ext cx="1477800" cy="817524"/>
          </a:xfrm>
          <a:prstGeom prst="wedgeRectCallout">
            <a:avLst>
              <a:gd name="adj1" fmla="val -22145"/>
              <a:gd name="adj2" fmla="val -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GB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Increased focus and awareness on referrals. Through </a:t>
            </a:r>
            <a:endParaRPr sz="1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400"/>
            </a:pPr>
            <a:r>
              <a:rPr lang="en-GB" sz="1050" dirty="0">
                <a:sym typeface="Arial"/>
              </a:rPr>
              <a:t>m</a:t>
            </a:r>
            <a:r>
              <a:rPr lang="en-GB" sz="105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eetings, raffles </a:t>
            </a:r>
            <a:endParaRPr sz="1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117c84ab831_0_5"/>
          <p:cNvSpPr/>
          <p:nvPr/>
        </p:nvSpPr>
        <p:spPr>
          <a:xfrm>
            <a:off x="2618100" y="2220731"/>
            <a:ext cx="3842325" cy="589275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GB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Providing Feedback to DMs 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Case Studies on impact</a:t>
            </a: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Reinforces behaviour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117c84ab831_0_5"/>
          <p:cNvSpPr/>
          <p:nvPr/>
        </p:nvSpPr>
        <p:spPr>
          <a:xfrm>
            <a:off x="3810413" y="2907806"/>
            <a:ext cx="3280050" cy="1637100"/>
          </a:xfrm>
          <a:prstGeom prst="flowChartAlternateProcess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117c84ab831_0_5"/>
          <p:cNvSpPr txBox="1"/>
          <p:nvPr/>
        </p:nvSpPr>
        <p:spPr>
          <a:xfrm>
            <a:off x="7103231" y="1657387"/>
            <a:ext cx="1482525" cy="30006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GB" sz="105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REFERRAL TRIALS</a:t>
            </a:r>
            <a:endParaRPr sz="105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93" name="Google Shape;193;g117c84ab831_0_5"/>
          <p:cNvCxnSpPr>
            <a:stCxn id="192" idx="2"/>
          </p:cNvCxnSpPr>
          <p:nvPr/>
        </p:nvCxnSpPr>
        <p:spPr>
          <a:xfrm flipH="1">
            <a:off x="6226520" y="1957447"/>
            <a:ext cx="1617974" cy="924616"/>
          </a:xfrm>
          <a:prstGeom prst="straightConnector1">
            <a:avLst/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693EED-7043-43A2-B70D-AAA08D224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Randomised Control Trials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B38043-A0C0-4CF9-86FD-03F431DA2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GB" sz="1600" b="1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Why RCT?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40"/>
            </a:pPr>
            <a:r>
              <a:rPr lang="en-GB" sz="1600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Gold standard in terms of evaluation 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40"/>
            </a:pPr>
            <a:r>
              <a:rPr lang="en-GB" sz="1600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One of the aims of the funding stream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lang="en-GB" sz="1600" b="1" dirty="0">
              <a:highlight>
                <a:srgbClr val="FFFFFF"/>
              </a:highlight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GB" sz="1600" b="1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Screening Trials</a:t>
            </a:r>
            <a:r>
              <a:rPr lang="en-GB" sz="1600" dirty="0">
                <a:highlight>
                  <a:srgbClr val="FFFFFF"/>
                </a:highlight>
                <a:ea typeface="Helvetica Neue Light"/>
                <a:cs typeface="Helvetica Neue Light"/>
                <a:sym typeface="Helvetica Neue Light"/>
              </a:rPr>
              <a:t> - Impractical: randomising and control of the interventions. (Pre - Post)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GB" sz="1600" b="1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Referral handover trials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40"/>
            </a:pPr>
            <a:r>
              <a:rPr lang="en-GB" sz="1600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Citizen’s Advice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40"/>
            </a:pPr>
            <a:r>
              <a:rPr lang="en-GB" sz="1600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Welfare Rights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GB" sz="1600" b="1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Randomising - </a:t>
            </a:r>
            <a:r>
              <a:rPr lang="en-GB" sz="1600" dirty="0">
                <a:highlight>
                  <a:srgbClr val="FFFFFF"/>
                </a:highlight>
                <a:ea typeface="Helvetica Neue Light"/>
                <a:cs typeface="Helvetica Neue Light"/>
                <a:sym typeface="Helvetica Neue Light"/>
              </a:rPr>
              <a:t>Using the last digit of the National Insurance Number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GB" sz="1600" b="1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Monitoring </a:t>
            </a:r>
            <a:r>
              <a:rPr lang="en-GB" sz="1600" dirty="0">
                <a:highlight>
                  <a:srgbClr val="FFFFFF"/>
                </a:highlight>
                <a:ea typeface="Helvetica Neue Light"/>
                <a:cs typeface="Helvetica Neue Light"/>
                <a:sym typeface="Helvetica Neue Light"/>
              </a:rPr>
              <a:t>/ </a:t>
            </a:r>
            <a:r>
              <a:rPr lang="en-GB" sz="1600" b="1" dirty="0">
                <a:highlight>
                  <a:srgbClr val="FFFFFF"/>
                </a:highlight>
                <a:ea typeface="Helvetica Neue"/>
                <a:cs typeface="Helvetica Neue"/>
                <a:sym typeface="Helvetica Neue"/>
              </a:rPr>
              <a:t>Tracking results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40"/>
            </a:pPr>
            <a:r>
              <a:rPr lang="en-GB" sz="1600" dirty="0">
                <a:highlight>
                  <a:srgbClr val="FFFFFF"/>
                </a:highlight>
                <a:ea typeface="Helvetica Neue Light"/>
                <a:cs typeface="Helvetica Neue Light"/>
                <a:sym typeface="Helvetica Neue Light"/>
              </a:rPr>
              <a:t>Through Mosaic</a:t>
            </a:r>
          </a:p>
          <a:p>
            <a:pPr>
              <a:lnSpc>
                <a:spcPct val="115000"/>
              </a:lnSpc>
              <a:spcBef>
                <a:spcPts val="0"/>
              </a:spcBef>
              <a:buSzPts val="1440"/>
            </a:pPr>
            <a:r>
              <a:rPr lang="en-GB" sz="1600" dirty="0">
                <a:highlight>
                  <a:srgbClr val="FFFFFF"/>
                </a:highlight>
                <a:ea typeface="Helvetica Neue Light"/>
                <a:cs typeface="Helvetica Neue Light"/>
                <a:sym typeface="Helvetica Neue Light"/>
              </a:rPr>
              <a:t>Data from partner organisation (contact and issues) (anonymised and aggregated)</a:t>
            </a:r>
          </a:p>
        </p:txBody>
      </p:sp>
    </p:spTree>
    <p:extLst>
      <p:ext uri="{BB962C8B-B14F-4D97-AF65-F5344CB8AC3E}">
        <p14:creationId xmlns:p14="http://schemas.microsoft.com/office/powerpoint/2010/main" val="146943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6E3432C-EB60-48D2-8650-EB8C0EE6C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Citizen’s Advice Trial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EDFE7-0FBD-415B-9D76-000F3A6CC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1764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Project Set Up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Defined the profile of caller CA wanted.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No complex issues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Broad range of issues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Qualified / Engaged applicants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Trial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A commitment device to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reduce the drop out of referrals 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to reduce staff time spent ‘chasing’ referrals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The referral was conditional on applicants responding to the SMS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SMS - sent +24 hours after the call 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Sample of 610 was required to conduct an RCT</a:t>
            </a:r>
            <a:r>
              <a:rPr lang="en-GB" sz="1400" dirty="0"/>
              <a:t>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EEB9E39-08C0-4DE3-B816-FCE863ADB9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4485" y="1760766"/>
            <a:ext cx="3286029" cy="352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8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74BDDC-B053-4510-BAF4-FCBE2799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Citizen’s Advice trial results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056F68-CD26-45F8-A84C-1211C6709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rmAutofit fontScale="70000" lnSpcReduction="20000"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ts val="1400"/>
            </a:pPr>
            <a:r>
              <a:rPr lang="en-GB"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The CAB trial was run from the 11th May 2021 to the 9th November 2021. 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ts val="1400"/>
            </a:pPr>
            <a:endParaRPr lang="en-GB" b="0" dirty="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SzPts val="1400"/>
            </a:pPr>
            <a:r>
              <a:rPr lang="en-GB"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Stopped early as the data showed SMS intervention was acting as a barrier to referral take up. </a:t>
            </a:r>
            <a:endParaRPr lang="en-GB" b="0" dirty="0">
              <a:ea typeface="Arial"/>
              <a:cs typeface="Arial"/>
              <a:sym typeface="Arial"/>
            </a:endParaRPr>
          </a:p>
          <a:p>
            <a:endParaRPr lang="en-GB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3B7F656-4C8E-4BBC-AE21-5762FD50EF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" y="2420888"/>
            <a:ext cx="4843226" cy="2592288"/>
          </a:xfr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E7F8A41-D832-4DD7-9AE0-E3822508D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36096" y="2174875"/>
            <a:ext cx="3250704" cy="3951288"/>
          </a:xfrm>
        </p:spPr>
        <p:txBody>
          <a:bodyPr>
            <a:normAutofit fontScale="925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ea typeface="Helvetica Neue"/>
                <a:cs typeface="Helvetica Neue"/>
                <a:sym typeface="Helvetica Neue"/>
              </a:rPr>
              <a:t>The SMS intervention reduces the likelihood of callers making contact with CAB at a 99.9% confidence level.</a:t>
            </a:r>
            <a:r>
              <a:rPr lang="en-GB" sz="1600" b="1" i="0" u="none" strike="noStrike" cap="none" dirty="0">
                <a:solidFill>
                  <a:schemeClr val="dk1"/>
                </a:solidFill>
                <a:ea typeface="Helvetica Neue"/>
                <a:cs typeface="Helvetica Neue"/>
                <a:sym typeface="Helvetica Neue"/>
              </a:rPr>
              <a:t> </a:t>
            </a:r>
            <a:endParaRPr lang="en-GB" sz="1600" b="1" i="0" u="none" strike="sngStrike" cap="none" dirty="0">
              <a:solidFill>
                <a:schemeClr val="dk1"/>
              </a:solidFill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600" b="0" i="0" u="none" strike="noStrike" cap="none" dirty="0">
              <a:solidFill>
                <a:schemeClr val="dk1"/>
              </a:solidFill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ea typeface="Helvetica Neue Light"/>
                <a:cs typeface="Helvetica Neue Light"/>
                <a:sym typeface="Helvetica Neue Light"/>
              </a:rPr>
              <a:t>The value of z is 4.6614. The value of p is &lt; .00001. The result is significant at p &lt; .01. Two tailed z-test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GB" sz="1600" dirty="0">
              <a:solidFill>
                <a:schemeClr val="dk1"/>
              </a:solidFill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highlight>
                  <a:srgbClr val="FFD966"/>
                </a:highlight>
                <a:ea typeface="Helvetica Neue"/>
                <a:cs typeface="Helvetica Neue"/>
                <a:sym typeface="Helvetica Neue"/>
              </a:rPr>
              <a:t>Responding positively to the SMS text increases the likelihood of callers taking up the referral was marginally significant with 90% confidence.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600" b="0" i="0" u="none" strike="sngStrike" cap="none" dirty="0">
              <a:solidFill>
                <a:schemeClr val="dk1"/>
              </a:solidFill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ea typeface="Helvetica Neue Light"/>
                <a:cs typeface="Helvetica Neue Light"/>
                <a:sym typeface="Helvetica Neue Light"/>
              </a:rPr>
              <a:t>The value of z is 1.3617. The value of p is .08692. The result is significant at p &lt; .10. One tailed z-test.</a:t>
            </a:r>
            <a:endParaRPr lang="en-GB" sz="1600" b="0" i="0" u="none" strike="noStrike" cap="none" dirty="0">
              <a:solidFill>
                <a:srgbClr val="000000"/>
              </a:solidFill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93099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6E3432C-EB60-48D2-8650-EB8C0EE6C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Welfare Rights Trial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EDFE7-0FBD-415B-9D76-000F3A6CC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176465"/>
          </a:xfrm>
        </p:spPr>
        <p:txBody>
          <a:bodyPr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1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Working in concert with Citizens Advice Trial</a:t>
            </a:r>
            <a:endParaRPr lang="en-GB" sz="1600" b="0" i="0" u="none" strike="noStrike" cap="none" dirty="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b="0" i="0" u="none" strike="noStrike" cap="none" dirty="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Same set up as CA.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dirty="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The SMS was used as a reminder, recipients do not need to confirm to be referred.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dirty="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SMS Sent after the referral. Response was recorded.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600" b="0" i="0" u="none" strike="noStrike" cap="none" dirty="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Wider access to data as an internal service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52A947-EEDE-49D6-A089-32AA8A0896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71961" y="1600200"/>
            <a:ext cx="3991077" cy="384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86332"/>
      </p:ext>
    </p:extLst>
  </p:cSld>
  <p:clrMapOvr>
    <a:masterClrMapping/>
  </p:clrMapOvr>
</p:sld>
</file>

<file path=ppt/theme/theme1.xml><?xml version="1.0" encoding="utf-8"?>
<a:theme xmlns:a="http://schemas.openxmlformats.org/drawingml/2006/main" name="DCC Theme - White on Pur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264C0C4-AEA5-4E78-9A00-E3584A5F99C0}" vid="{FD8BCFB4-617C-4640-B99A-FCEA460EA3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264C0C4-AEA5-4E78-9A00-E3584A5F99C0}" vid="{1C0AA80B-D188-4825-A9AD-9BC6EA7F933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DCC Theme - Purple on White</Template>
  <TotalTime>894</TotalTime>
  <Words>1200</Words>
  <Application>Microsoft Office PowerPoint</Application>
  <PresentationFormat>On-screen Show (4:3)</PresentationFormat>
  <Paragraphs>144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Helvetica Neue</vt:lpstr>
      <vt:lpstr>Helvetica Neue Light</vt:lpstr>
      <vt:lpstr>Trebuchet MS</vt:lpstr>
      <vt:lpstr>DCC Theme - White on Purple</vt:lpstr>
      <vt:lpstr>Custom Design</vt:lpstr>
      <vt:lpstr>Evaluating a behavioural science approach to increasing the take up of advice services offered to residents in economic hardship</vt:lpstr>
      <vt:lpstr>Opportunity and challenge</vt:lpstr>
      <vt:lpstr>Local Government Association (LGA) Behavioural Insights Project</vt:lpstr>
      <vt:lpstr>Project Overview</vt:lpstr>
      <vt:lpstr>Referral process - behaviour change </vt:lpstr>
      <vt:lpstr>Randomised Control Trials</vt:lpstr>
      <vt:lpstr>Citizen’s Advice Trial</vt:lpstr>
      <vt:lpstr>Citizen’s Advice trial results</vt:lpstr>
      <vt:lpstr>Welfare Rights Trial</vt:lpstr>
      <vt:lpstr>Welfare Rights trial results</vt:lpstr>
      <vt:lpstr>SMS trial conclusions</vt:lpstr>
      <vt:lpstr>Reflections </vt:lpstr>
      <vt:lpstr>Reflections </vt:lpstr>
    </vt:vector>
  </TitlesOfParts>
  <Company>Derbyshire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Derbyshire Discretionary Fund Strategic Review</dc:title>
  <dc:creator>Vicky Powers (Adult Care)</dc:creator>
  <cp:lastModifiedBy>Vicky Powers (Adult Social Care and Health)</cp:lastModifiedBy>
  <cp:revision>43</cp:revision>
  <dcterms:created xsi:type="dcterms:W3CDTF">2019-11-04T11:16:18Z</dcterms:created>
  <dcterms:modified xsi:type="dcterms:W3CDTF">2022-07-15T12:18:25Z</dcterms:modified>
</cp:coreProperties>
</file>